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301">
          <p15:clr>
            <a:srgbClr val="A4A3A4"/>
          </p15:clr>
        </p15:guide>
        <p15:guide id="2" pos="21326">
          <p15:clr>
            <a:srgbClr val="A4A3A4"/>
          </p15:clr>
        </p15:guide>
        <p15:guide id="3" pos="16095">
          <p15:clr>
            <a:srgbClr val="A4A3A4"/>
          </p15:clr>
        </p15:guide>
        <p15:guide id="4" pos="590">
          <p15:clr>
            <a:srgbClr val="A4A3A4"/>
          </p15:clr>
        </p15:guide>
        <p15:guide id="5" pos="10957">
          <p15:clr>
            <a:srgbClr val="A4A3A4"/>
          </p15:clr>
        </p15:guide>
        <p15:guide id="6" pos="299">
          <p15:clr>
            <a:srgbClr val="A4A3A4"/>
          </p15:clr>
        </p15:guide>
        <p15:guide id="7" orient="horz" pos="2304">
          <p15:clr>
            <a:srgbClr val="A4A3A4"/>
          </p15:clr>
        </p15:guide>
        <p15:guide id="8" orient="horz" pos="568">
          <p15:clr>
            <a:srgbClr val="A4A3A4"/>
          </p15:clr>
        </p15:guide>
        <p15:guide id="9" pos="21342">
          <p15:clr>
            <a:srgbClr val="A4A3A4"/>
          </p15:clr>
        </p15:guide>
        <p15:guide id="10" pos="16778">
          <p15:clr>
            <a:srgbClr val="A4A3A4"/>
          </p15:clr>
        </p15:guide>
        <p15:guide id="11" pos="11908">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4386"/>
    <p:restoredTop sz="93529" autoAdjust="0"/>
  </p:normalViewPr>
  <p:slideViewPr>
    <p:cSldViewPr snapToGrid="0" snapToObjects="1">
      <p:cViewPr varScale="1">
        <p:scale>
          <a:sx n="34" d="100"/>
          <a:sy n="34" d="100"/>
        </p:scale>
        <p:origin x="2280" y="208"/>
      </p:cViewPr>
      <p:guideLst>
        <p:guide orient="horz" pos="8301"/>
        <p:guide pos="21326"/>
        <p:guide pos="16095"/>
        <p:guide pos="590"/>
        <p:guide pos="10957"/>
        <p:guide pos="299"/>
        <p:guide orient="horz" pos="2304"/>
        <p:guide orient="horz" pos="568"/>
        <p:guide pos="21342"/>
        <p:guide pos="16778"/>
        <p:guide pos="11908"/>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scgordon/ConceptMining/RAD/MetaArcheology/LTER_2008_RAD.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2.xml"/><Relationship Id="rId2" Type="http://schemas.microsoft.com/office/2011/relationships/chartColorStyle" Target="colors2.xm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evolution.xlsx" TargetMode="External"/></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oleObject" Target="file://localhost/Users/scgordon/ConceptMining/Presentations/LTERttImages/OverviewEvolution.xlsx" TargetMode="External"/></Relationships>
</file>

<file path=ppt/charts/_rels/chart6.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6.xml"/><Relationship Id="rId2" Type="http://schemas.microsoft.com/office/2011/relationships/chartColorStyle" Target="colors6.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recordUnq!$O$15</c:f>
          <c:strCache>
            <c:ptCount val="1"/>
            <c:pt idx="0">
              <c:v>EML Dialect Compared to the LTER_Completeness Recommendation</c:v>
            </c:pt>
          </c:strCache>
        </c:strRef>
      </c:tx>
      <c:layout>
        <c:manualLayout>
          <c:xMode val="edge"/>
          <c:yMode val="edge"/>
          <c:x val="0.210660400315831"/>
          <c:y val="0.015368205482038"/>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23291709198053"/>
          <c:y val="0.0280033954621184"/>
          <c:w val="0.905589397908572"/>
          <c:h val="0.864672474363135"/>
        </c:manualLayout>
      </c:layout>
      <c:lineChart>
        <c:grouping val="standard"/>
        <c:varyColors val="0"/>
        <c:ser>
          <c:idx val="0"/>
          <c:order val="0"/>
          <c:tx>
            <c:strRef>
              <c:f>RecommendationsAnalysis!$B$1</c:f>
              <c:strCache>
                <c:ptCount val="1"/>
                <c:pt idx="0">
                  <c:v>LTER_Completeness</c:v>
                </c:pt>
              </c:strCache>
            </c:strRef>
          </c:tx>
          <c:spPr>
            <a:ln w="101600" cap="rnd">
              <a:solidFill>
                <a:schemeClr val="accent1"/>
              </a:solidFill>
              <a:prstDash val="dash"/>
              <a:round/>
            </a:ln>
            <a:effectLst/>
          </c:spPr>
          <c:marker>
            <c:symbol val="circle"/>
            <c:size val="5"/>
            <c:spPr>
              <a:solidFill>
                <a:schemeClr val="accent1"/>
              </a:solidFill>
              <a:ln w="15875">
                <a:solidFill>
                  <a:schemeClr val="accent1"/>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[0]!DRyrange1</c:f>
              <c:numCache>
                <c:formatCode>General</c:formatCode>
                <c:ptCount val="5"/>
                <c:pt idx="0">
                  <c:v>11.0</c:v>
                </c:pt>
                <c:pt idx="1">
                  <c:v>4.0</c:v>
                </c:pt>
                <c:pt idx="2">
                  <c:v>5.0</c:v>
                </c:pt>
                <c:pt idx="3">
                  <c:v>2.0</c:v>
                </c:pt>
                <c:pt idx="4">
                  <c:v>3.0</c:v>
                </c:pt>
              </c:numCache>
            </c:numRef>
          </c:val>
          <c:smooth val="0"/>
        </c:ser>
        <c:ser>
          <c:idx val="1"/>
          <c:order val="1"/>
          <c:tx>
            <c:strRef>
              <c:f>RecommendationsAnalysis!$C$1</c:f>
              <c:strCache>
                <c:ptCount val="1"/>
                <c:pt idx="0">
                  <c:v>EML</c:v>
                </c:pt>
              </c:strCache>
            </c:strRef>
          </c:tx>
          <c:spPr>
            <a:ln w="76200" cap="rnd">
              <a:solidFill>
                <a:schemeClr val="accent2">
                  <a:alpha val="64000"/>
                </a:schemeClr>
              </a:solidFill>
              <a:round/>
            </a:ln>
            <a:effectLst/>
          </c:spPr>
          <c:marker>
            <c:symbol val="circle"/>
            <c:size val="5"/>
            <c:spPr>
              <a:solidFill>
                <a:schemeClr val="accent2"/>
              </a:solidFill>
              <a:ln w="31750">
                <a:solidFill>
                  <a:schemeClr val="accent2">
                    <a:alpha val="0"/>
                  </a:schemeClr>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[0]!DRyrange2</c:f>
              <c:numCache>
                <c:formatCode>General</c:formatCode>
                <c:ptCount val="5"/>
                <c:pt idx="0">
                  <c:v>11.0</c:v>
                </c:pt>
                <c:pt idx="1">
                  <c:v>4.0</c:v>
                </c:pt>
                <c:pt idx="2">
                  <c:v>5.0</c:v>
                </c:pt>
                <c:pt idx="3">
                  <c:v>2.0</c:v>
                </c:pt>
                <c:pt idx="4">
                  <c:v>3.0</c:v>
                </c:pt>
              </c:numCache>
            </c:numRef>
          </c:val>
          <c:smooth val="0"/>
        </c:ser>
        <c:dLbls>
          <c:showLegendKey val="0"/>
          <c:showVal val="0"/>
          <c:showCatName val="0"/>
          <c:showSerName val="0"/>
          <c:showPercent val="0"/>
          <c:showBubbleSize val="0"/>
        </c:dLbls>
        <c:marker val="1"/>
        <c:smooth val="0"/>
        <c:axId val="1734322144"/>
        <c:axId val="1731863024"/>
      </c:lineChart>
      <c:catAx>
        <c:axId val="1734322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1863024"/>
        <c:crosses val="autoZero"/>
        <c:auto val="1"/>
        <c:lblAlgn val="ctr"/>
        <c:lblOffset val="100"/>
        <c:noMultiLvlLbl val="0"/>
      </c:catAx>
      <c:valAx>
        <c:axId val="17318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smtClean="0">
                    <a:solidFill>
                      <a:schemeClr val="tx1"/>
                    </a:solidFill>
                  </a:rPr>
                  <a:t># Concepts</a:t>
                </a:r>
                <a:endParaRPr lang="en-US" sz="2400" dirty="0">
                  <a:solidFill>
                    <a:schemeClr val="tx1"/>
                  </a:solidFill>
                </a:endParaRP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4322144"/>
        <c:crosses val="autoZero"/>
        <c:crossBetween val="between"/>
      </c:valAx>
      <c:spPr>
        <a:noFill/>
        <a:ln>
          <a:noFill/>
        </a:ln>
        <a:effectLst/>
      </c:spPr>
    </c:plotArea>
    <c:legend>
      <c:legendPos val="b"/>
      <c:layout>
        <c:manualLayout>
          <c:xMode val="edge"/>
          <c:yMode val="edge"/>
          <c:x val="0.659396114933884"/>
          <c:y val="0.364670510002915"/>
          <c:w val="0.306553900912586"/>
          <c:h val="0.018928414265016"/>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dirty="0"/>
              <a:t>Completeness of records </a:t>
            </a:r>
            <a:r>
              <a:rPr lang="en-US" sz="4000" dirty="0" smtClean="0"/>
              <a:t>for </a:t>
            </a:r>
            <a:r>
              <a:rPr lang="en-US" sz="4000" dirty="0"/>
              <a:t>LTER </a:t>
            </a:r>
            <a:r>
              <a:rPr lang="en-US" sz="4000" dirty="0" smtClean="0"/>
              <a:t>Identification</a:t>
            </a:r>
            <a:endParaRPr lang="en-US" sz="4000" dirty="0"/>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124572511926541"/>
          <c:w val="0.920353363275941"/>
          <c:h val="0.725002854741792"/>
        </c:manualLayout>
      </c:layout>
      <c:barChart>
        <c:barDir val="col"/>
        <c:grouping val="stacked"/>
        <c:varyColors val="0"/>
        <c:ser>
          <c:idx val="0"/>
          <c:order val="0"/>
          <c:tx>
            <c:strRef>
              <c:f>IDspiralCounts!$G$10</c:f>
              <c:strCache>
                <c:ptCount val="1"/>
                <c:pt idx="0">
                  <c:v>0</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accent1">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818171312"/>
        <c:axId val="1817224592"/>
      </c:barChart>
      <c:catAx>
        <c:axId val="181817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224592"/>
        <c:crosses val="autoZero"/>
        <c:auto val="1"/>
        <c:lblAlgn val="ctr"/>
        <c:lblOffset val="100"/>
        <c:noMultiLvlLbl val="0"/>
      </c:catAx>
      <c:valAx>
        <c:axId val="1817224592"/>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of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8171312"/>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462644789120162"/>
          <c:y val="0.926034681998234"/>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dirty="0" smtClean="0"/>
              <a:t>Collection Heterogeneity</a:t>
            </a:r>
            <a:endParaRPr lang="en-US" sz="4000" dirty="0"/>
          </a:p>
        </c:rich>
      </c:tx>
      <c:layout>
        <c:manualLayout>
          <c:xMode val="edge"/>
          <c:yMode val="edge"/>
          <c:x val="0.336145822540734"/>
          <c:y val="0.155168327089946"/>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32797614579505"/>
          <c:w val="0.892765198316351"/>
          <c:h val="0.459371194994672"/>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817560400"/>
        <c:axId val="1817563024"/>
      </c:barChart>
      <c:catAx>
        <c:axId val="181756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3024"/>
        <c:crosses val="autoZero"/>
        <c:auto val="1"/>
        <c:lblAlgn val="ctr"/>
        <c:lblOffset val="100"/>
        <c:noMultiLvlLbl val="0"/>
      </c:catAx>
      <c:valAx>
        <c:axId val="18175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smtClean="0"/>
                  <a:t># Signatures</a:t>
                </a:r>
                <a:endParaRPr lang="en-US" sz="2400" dirty="0"/>
              </a:p>
            </c:rich>
          </c:tx>
          <c:layout>
            <c:manualLayout>
              <c:xMode val="edge"/>
              <c:yMode val="edge"/>
              <c:x val="0.00781037849654519"/>
              <c:y val="0.311468495246414"/>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0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4000" dirty="0" smtClean="0"/>
              <a:t>Incomplete</a:t>
            </a:r>
            <a:r>
              <a:rPr lang="en-US" sz="4000" baseline="0" dirty="0" smtClean="0"/>
              <a:t> Concepts</a:t>
            </a:r>
            <a:r>
              <a:rPr lang="en-US" sz="4000" dirty="0" smtClean="0"/>
              <a:t> </a:t>
            </a:r>
            <a:r>
              <a:rPr lang="en-US" sz="4000" dirty="0"/>
              <a:t>in LTER Identification</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990054406709"/>
          <c:y val="0.111884311967927"/>
          <c:w val="0.922904289059643"/>
          <c:h val="0.739818877903684"/>
        </c:manualLayout>
      </c:layout>
      <c:lineChart>
        <c:grouping val="standard"/>
        <c:varyColors val="0"/>
        <c:ser>
          <c:idx val="3"/>
          <c:order val="0"/>
          <c:tx>
            <c:strRef>
              <c:f>[1]data!$D$8</c:f>
              <c:strCache>
                <c:ptCount val="1"/>
                <c:pt idx="0">
                  <c:v>Metadata Contact</c:v>
                </c:pt>
              </c:strCache>
            </c:strRef>
          </c:tx>
          <c:spPr>
            <a:ln w="76200" cap="rnd">
              <a:solidFill>
                <a:schemeClr val="accent4"/>
              </a:solidFill>
              <a:round/>
            </a:ln>
            <a:effectLst/>
          </c:spPr>
          <c:marker>
            <c:symbol val="none"/>
          </c:marker>
          <c:cat>
            <c:numRef>
              <c:f>[1]data!$E$4:$O$4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[1]data!$E$8:$O$8</c:f>
              <c:numCache>
                <c:formatCode>0.00%</c:formatCode>
                <c:ptCount val="11"/>
                <c:pt idx="0">
                  <c:v>0.704</c:v>
                </c:pt>
                <c:pt idx="1">
                  <c:v>0.768</c:v>
                </c:pt>
                <c:pt idx="2">
                  <c:v>0.592</c:v>
                </c:pt>
                <c:pt idx="3">
                  <c:v>0.444</c:v>
                </c:pt>
                <c:pt idx="4">
                  <c:v>0.46</c:v>
                </c:pt>
                <c:pt idx="5">
                  <c:v>0.32</c:v>
                </c:pt>
                <c:pt idx="6">
                  <c:v>0.812</c:v>
                </c:pt>
                <c:pt idx="7">
                  <c:v>0.88</c:v>
                </c:pt>
                <c:pt idx="8">
                  <c:v>0.908</c:v>
                </c:pt>
                <c:pt idx="9">
                  <c:v>0.948</c:v>
                </c:pt>
                <c:pt idx="10">
                  <c:v>0.568</c:v>
                </c:pt>
              </c:numCache>
            </c:numRef>
          </c:val>
          <c:smooth val="0"/>
        </c:ser>
        <c:ser>
          <c:idx val="4"/>
          <c:order val="1"/>
          <c:tx>
            <c:strRef>
              <c:f>[1]data!$D$9</c:f>
              <c:strCache>
                <c:ptCount val="1"/>
                <c:pt idx="0">
                  <c:v>Contributor Name</c:v>
                </c:pt>
              </c:strCache>
            </c:strRef>
          </c:tx>
          <c:spPr>
            <a:ln w="76200" cap="rnd">
              <a:solidFill>
                <a:schemeClr val="accent5"/>
              </a:solidFill>
              <a:round/>
            </a:ln>
            <a:effectLst/>
          </c:spPr>
          <c:marker>
            <c:symbol val="none"/>
          </c:marker>
          <c:cat>
            <c:numRef>
              <c:f>[1]data!$E$4:$O$4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[1]data!$E$9:$O$9</c:f>
              <c:numCache>
                <c:formatCode>0.00%</c:formatCode>
                <c:ptCount val="11"/>
                <c:pt idx="0">
                  <c:v>0.484</c:v>
                </c:pt>
                <c:pt idx="1">
                  <c:v>0.736</c:v>
                </c:pt>
                <c:pt idx="2">
                  <c:v>0.384</c:v>
                </c:pt>
                <c:pt idx="3">
                  <c:v>0.456</c:v>
                </c:pt>
                <c:pt idx="4">
                  <c:v>0.34</c:v>
                </c:pt>
                <c:pt idx="5">
                  <c:v>0.224</c:v>
                </c:pt>
                <c:pt idx="6">
                  <c:v>0.408</c:v>
                </c:pt>
                <c:pt idx="7">
                  <c:v>0.804</c:v>
                </c:pt>
                <c:pt idx="8">
                  <c:v>0.464</c:v>
                </c:pt>
                <c:pt idx="9">
                  <c:v>0.1</c:v>
                </c:pt>
                <c:pt idx="10">
                  <c:v>0.6</c:v>
                </c:pt>
              </c:numCache>
            </c:numRef>
          </c:val>
          <c:smooth val="0"/>
        </c:ser>
        <c:ser>
          <c:idx val="5"/>
          <c:order val="2"/>
          <c:tx>
            <c:strRef>
              <c:f>[1]data!$D$10</c:f>
              <c:strCache>
                <c:ptCount val="1"/>
                <c:pt idx="0">
                  <c:v>Publisher</c:v>
                </c:pt>
              </c:strCache>
            </c:strRef>
          </c:tx>
          <c:spPr>
            <a:ln w="76200" cap="rnd">
              <a:solidFill>
                <a:schemeClr val="accent6"/>
              </a:solidFill>
              <a:round/>
            </a:ln>
            <a:effectLst/>
          </c:spPr>
          <c:marker>
            <c:symbol val="none"/>
          </c:marker>
          <c:cat>
            <c:numRef>
              <c:f>[1]data!$E$4:$O$4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[1]data!$E$10:$O$10</c:f>
              <c:numCache>
                <c:formatCode>0.00%</c:formatCode>
                <c:ptCount val="11"/>
                <c:pt idx="0">
                  <c:v>0.82</c:v>
                </c:pt>
                <c:pt idx="1">
                  <c:v>0.852</c:v>
                </c:pt>
                <c:pt idx="2">
                  <c:v>0.604</c:v>
                </c:pt>
                <c:pt idx="3">
                  <c:v>0.924</c:v>
                </c:pt>
                <c:pt idx="4">
                  <c:v>0.588</c:v>
                </c:pt>
                <c:pt idx="5">
                  <c:v>0.344</c:v>
                </c:pt>
                <c:pt idx="6">
                  <c:v>0.52</c:v>
                </c:pt>
                <c:pt idx="7">
                  <c:v>0.908</c:v>
                </c:pt>
                <c:pt idx="8">
                  <c:v>0.98</c:v>
                </c:pt>
                <c:pt idx="9">
                  <c:v>0.964</c:v>
                </c:pt>
                <c:pt idx="10">
                  <c:v>0.688</c:v>
                </c:pt>
              </c:numCache>
            </c:numRef>
          </c:val>
          <c:smooth val="0"/>
        </c:ser>
        <c:ser>
          <c:idx val="6"/>
          <c:order val="3"/>
          <c:tx>
            <c:strRef>
              <c:f>[1]data!$D$11</c:f>
              <c:strCache>
                <c:ptCount val="1"/>
                <c:pt idx="0">
                  <c:v>Publication Date</c:v>
                </c:pt>
              </c:strCache>
            </c:strRef>
          </c:tx>
          <c:spPr>
            <a:ln w="76200" cap="rnd">
              <a:solidFill>
                <a:schemeClr val="accent1">
                  <a:lumMod val="60000"/>
                </a:schemeClr>
              </a:solidFill>
              <a:round/>
            </a:ln>
            <a:effectLst/>
          </c:spPr>
          <c:marker>
            <c:symbol val="none"/>
          </c:marker>
          <c:cat>
            <c:numRef>
              <c:f>[1]data!$E$4:$O$4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[1]data!$E$11:$O$11</c:f>
              <c:numCache>
                <c:formatCode>0.00%</c:formatCode>
                <c:ptCount val="11"/>
                <c:pt idx="0">
                  <c:v>0.776</c:v>
                </c:pt>
                <c:pt idx="1">
                  <c:v>0.832</c:v>
                </c:pt>
                <c:pt idx="2">
                  <c:v>0.88</c:v>
                </c:pt>
                <c:pt idx="3">
                  <c:v>0.932</c:v>
                </c:pt>
                <c:pt idx="4">
                  <c:v>0.968</c:v>
                </c:pt>
                <c:pt idx="5">
                  <c:v>0.884</c:v>
                </c:pt>
                <c:pt idx="6">
                  <c:v>0.932</c:v>
                </c:pt>
                <c:pt idx="7">
                  <c:v>0.988</c:v>
                </c:pt>
                <c:pt idx="8">
                  <c:v>0.984</c:v>
                </c:pt>
                <c:pt idx="9">
                  <c:v>0.992</c:v>
                </c:pt>
                <c:pt idx="10">
                  <c:v>0.996</c:v>
                </c:pt>
              </c:numCache>
            </c:numRef>
          </c:val>
          <c:smooth val="0"/>
        </c:ser>
        <c:ser>
          <c:idx val="8"/>
          <c:order val="4"/>
          <c:tx>
            <c:strRef>
              <c:f>[1]data!$D$13</c:f>
              <c:strCache>
                <c:ptCount val="1"/>
                <c:pt idx="0">
                  <c:v>Abstract</c:v>
                </c:pt>
              </c:strCache>
            </c:strRef>
          </c:tx>
          <c:spPr>
            <a:ln w="76200" cap="rnd">
              <a:solidFill>
                <a:schemeClr val="accent3">
                  <a:lumMod val="60000"/>
                </a:schemeClr>
              </a:solidFill>
              <a:round/>
            </a:ln>
            <a:effectLst/>
          </c:spPr>
          <c:marker>
            <c:symbol val="none"/>
          </c:marker>
          <c:cat>
            <c:numRef>
              <c:f>[1]data!$E$4:$O$4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[1]data!$E$13:$O$13</c:f>
              <c:numCache>
                <c:formatCode>0.00%</c:formatCode>
                <c:ptCount val="11"/>
                <c:pt idx="0">
                  <c:v>1.0</c:v>
                </c:pt>
                <c:pt idx="1">
                  <c:v>0.94</c:v>
                </c:pt>
                <c:pt idx="2">
                  <c:v>1.0</c:v>
                </c:pt>
                <c:pt idx="3">
                  <c:v>0.988</c:v>
                </c:pt>
                <c:pt idx="4">
                  <c:v>0.976</c:v>
                </c:pt>
                <c:pt idx="5">
                  <c:v>0.964</c:v>
                </c:pt>
                <c:pt idx="6">
                  <c:v>0.976</c:v>
                </c:pt>
                <c:pt idx="7">
                  <c:v>1.0</c:v>
                </c:pt>
                <c:pt idx="8">
                  <c:v>0.996</c:v>
                </c:pt>
                <c:pt idx="9">
                  <c:v>1.0</c:v>
                </c:pt>
                <c:pt idx="10">
                  <c:v>1.0</c:v>
                </c:pt>
              </c:numCache>
            </c:numRef>
          </c:val>
          <c:smooth val="0"/>
        </c:ser>
        <c:ser>
          <c:idx val="9"/>
          <c:order val="5"/>
          <c:tx>
            <c:strRef>
              <c:f>[1]data!$D$14</c:f>
              <c:strCache>
                <c:ptCount val="1"/>
                <c:pt idx="0">
                  <c:v>Keyword</c:v>
                </c:pt>
              </c:strCache>
            </c:strRef>
          </c:tx>
          <c:spPr>
            <a:ln w="76200" cap="rnd">
              <a:solidFill>
                <a:schemeClr val="accent4">
                  <a:lumMod val="60000"/>
                </a:schemeClr>
              </a:solidFill>
              <a:round/>
            </a:ln>
            <a:effectLst/>
          </c:spPr>
          <c:marker>
            <c:symbol val="none"/>
          </c:marker>
          <c:cat>
            <c:numRef>
              <c:f>[1]data!$E$4:$O$4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[1]data!$E$14:$O$14</c:f>
              <c:numCache>
                <c:formatCode>0.00%</c:formatCode>
                <c:ptCount val="11"/>
                <c:pt idx="0">
                  <c:v>1.0</c:v>
                </c:pt>
                <c:pt idx="1">
                  <c:v>0.996</c:v>
                </c:pt>
                <c:pt idx="2">
                  <c:v>0.94</c:v>
                </c:pt>
                <c:pt idx="3">
                  <c:v>1.0</c:v>
                </c:pt>
                <c:pt idx="4">
                  <c:v>0.972</c:v>
                </c:pt>
                <c:pt idx="5">
                  <c:v>0.908</c:v>
                </c:pt>
                <c:pt idx="6">
                  <c:v>0.972</c:v>
                </c:pt>
                <c:pt idx="7">
                  <c:v>1.0</c:v>
                </c:pt>
                <c:pt idx="8">
                  <c:v>0.984</c:v>
                </c:pt>
                <c:pt idx="9">
                  <c:v>1.0</c:v>
                </c:pt>
                <c:pt idx="10">
                  <c:v>1.0</c:v>
                </c:pt>
              </c:numCache>
            </c:numRef>
          </c:val>
          <c:smooth val="0"/>
        </c:ser>
        <c:ser>
          <c:idx val="10"/>
          <c:order val="6"/>
          <c:tx>
            <c:strRef>
              <c:f>[1]data!$D$15</c:f>
              <c:strCache>
                <c:ptCount val="1"/>
                <c:pt idx="0">
                  <c:v>Resource Distribution</c:v>
                </c:pt>
              </c:strCache>
            </c:strRef>
          </c:tx>
          <c:spPr>
            <a:ln w="76200" cap="rnd">
              <a:solidFill>
                <a:schemeClr val="accent2"/>
              </a:solidFill>
              <a:round/>
            </a:ln>
            <a:effectLst/>
          </c:spPr>
          <c:marker>
            <c:symbol val="none"/>
          </c:marker>
          <c:cat>
            <c:numRef>
              <c:f>[1]data!$E$4:$O$4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[1]data!$E$15:$O$15</c:f>
              <c:numCache>
                <c:formatCode>0.00%</c:formatCode>
                <c:ptCount val="11"/>
                <c:pt idx="0">
                  <c:v>0.968</c:v>
                </c:pt>
                <c:pt idx="1">
                  <c:v>0.96</c:v>
                </c:pt>
                <c:pt idx="2">
                  <c:v>0.964</c:v>
                </c:pt>
                <c:pt idx="3">
                  <c:v>0.952</c:v>
                </c:pt>
                <c:pt idx="4">
                  <c:v>0.824</c:v>
                </c:pt>
                <c:pt idx="5">
                  <c:v>0.9</c:v>
                </c:pt>
                <c:pt idx="6">
                  <c:v>0.532</c:v>
                </c:pt>
                <c:pt idx="7">
                  <c:v>0.96</c:v>
                </c:pt>
                <c:pt idx="8">
                  <c:v>0.9</c:v>
                </c:pt>
                <c:pt idx="9">
                  <c:v>0.152</c:v>
                </c:pt>
                <c:pt idx="10">
                  <c:v>0.948</c:v>
                </c:pt>
              </c:numCache>
            </c:numRef>
          </c:val>
          <c:smooth val="0"/>
        </c:ser>
        <c:dLbls>
          <c:showLegendKey val="0"/>
          <c:showVal val="0"/>
          <c:showCatName val="0"/>
          <c:showSerName val="0"/>
          <c:showPercent val="0"/>
          <c:showBubbleSize val="0"/>
        </c:dLbls>
        <c:smooth val="0"/>
        <c:axId val="1730041200"/>
        <c:axId val="1755034032"/>
      </c:lineChart>
      <c:catAx>
        <c:axId val="1730041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755034032"/>
        <c:crosses val="autoZero"/>
        <c:auto val="1"/>
        <c:lblAlgn val="ctr"/>
        <c:lblOffset val="100"/>
        <c:noMultiLvlLbl val="0"/>
      </c:catAx>
      <c:valAx>
        <c:axId val="1755034032"/>
        <c:scaling>
          <c:orientation val="minMax"/>
          <c:max val="1.0"/>
        </c:scaling>
        <c:delete val="0"/>
        <c:axPos val="l"/>
        <c:numFmt formatCode="0%" sourceLinked="0"/>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730041200"/>
        <c:crosses val="autoZero"/>
        <c:crossBetween val="between"/>
        <c:majorUnit val="0.1"/>
        <c:minorUnit val="0.01"/>
      </c:valAx>
      <c:spPr>
        <a:noFill/>
        <a:ln>
          <a:noFill/>
        </a:ln>
        <a:effectLst/>
      </c:spPr>
    </c:plotArea>
    <c:legend>
      <c:legendPos val="b"/>
      <c:layout>
        <c:manualLayout>
          <c:xMode val="edge"/>
          <c:yMode val="edge"/>
          <c:x val="0.0"/>
          <c:y val="0.946139605925017"/>
          <c:w val="1.0"/>
          <c:h val="0.0427423534726909"/>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4000" b="0" i="0" baseline="0" dirty="0">
                <a:effectLst/>
              </a:rPr>
              <a:t>LTER’s Collection Evolution of LTER Identification</a:t>
            </a:r>
            <a:endParaRPr lang="en-US" sz="4000" dirty="0">
              <a:effectLst/>
            </a:endParaRPr>
          </a:p>
        </c:rich>
      </c:tx>
      <c:layout>
        <c:manualLayout>
          <c:xMode val="edge"/>
          <c:yMode val="edge"/>
          <c:x val="0.198282652927214"/>
          <c:y val="0.0486456657154228"/>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IDspiralCounts!$O$33</c:f>
              <c:strCache>
                <c:ptCount val="1"/>
                <c:pt idx="0">
                  <c:v>2005</c:v>
                </c:pt>
              </c:strCache>
            </c:strRef>
          </c:tx>
          <c:spPr>
            <a:ln w="76200" cap="rnd">
              <a:solidFill>
                <a:schemeClr val="accent1"/>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762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762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762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251640299239638"/>
                  <c:y val="-0.029219930577558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762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762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762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76200" cap="rnd">
              <a:solidFill>
                <a:schemeClr val="accent2">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76200" cap="rnd">
              <a:solidFill>
                <a:schemeClr val="accent3">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76200" cap="rnd">
              <a:solidFill>
                <a:schemeClr val="accent4">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76200" cap="rnd">
              <a:solidFill>
                <a:schemeClr val="accent5">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76200" cap="rnd">
              <a:solidFill>
                <a:schemeClr val="accent6">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898520080"/>
        <c:axId val="1898515360"/>
      </c:lineChart>
      <c:catAx>
        <c:axId val="1898520080"/>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Concepts Missing</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15360"/>
        <c:crosses val="autoZero"/>
        <c:auto val="1"/>
        <c:lblAlgn val="ctr"/>
        <c:lblOffset val="100"/>
        <c:noMultiLvlLbl val="0"/>
      </c:catAx>
      <c:valAx>
        <c:axId val="189851536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200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baseline="0">
                <a:effectLst/>
              </a:rPr>
              <a:t>Theoretical Model of Collection Evolution</a:t>
            </a:r>
            <a:endParaRPr lang="en-US" sz="4000">
              <a:effectLst/>
            </a:endParaRPr>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Sheet2!$A$2</c:f>
              <c:strCache>
                <c:ptCount val="1"/>
                <c:pt idx="0">
                  <c:v>Start</c:v>
                </c:pt>
              </c:strCache>
            </c:strRef>
          </c:tx>
          <c:spPr>
            <a:ln w="76200" cap="rnd">
              <a:solidFill>
                <a:schemeClr val="accent1"/>
              </a:solidFill>
              <a:round/>
            </a:ln>
            <a:effectLst/>
          </c:spPr>
          <c:marker>
            <c:symbol val="none"/>
          </c:marker>
          <c:dLbls>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762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762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273.4375</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762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762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8.544921875</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762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1.07421844182409E-16"/>
                  <c:y val="-0.0262733629634062"/>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4.620552062988281</c:v>
                </c:pt>
                <c:pt idx="5">
                  <c:v>14.7857666015625</c:v>
                </c:pt>
                <c:pt idx="6">
                  <c:v>36.96441650390625</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762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dLblPos val="t"/>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43.83748769760132</c:v>
                </c:pt>
                <c:pt idx="9">
                  <c:v>77.93331146240234</c:v>
                </c:pt>
                <c:pt idx="10">
                  <c:v>846.2718725204467</c:v>
                </c:pt>
              </c:numCache>
            </c:numRef>
          </c:val>
          <c:smooth val="0"/>
        </c:ser>
        <c:dLbls>
          <c:showLegendKey val="0"/>
          <c:showVal val="0"/>
          <c:showCatName val="0"/>
          <c:showSerName val="0"/>
          <c:showPercent val="0"/>
          <c:showBubbleSize val="0"/>
        </c:dLbls>
        <c:smooth val="0"/>
        <c:axId val="1814241968"/>
        <c:axId val="1814244816"/>
      </c:lineChart>
      <c:catAx>
        <c:axId val="1814241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4816"/>
        <c:crosses val="autoZero"/>
        <c:auto val="1"/>
        <c:lblAlgn val="ctr"/>
        <c:lblOffset val="100"/>
        <c:noMultiLvlLbl val="0"/>
      </c:catAx>
      <c:valAx>
        <c:axId val="18142448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1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0.26484</cdr:x>
      <cdr:y>0.93199</cdr:y>
    </cdr:from>
    <cdr:to>
      <cdr:x>0.48109</cdr:x>
      <cdr:y>0.96764</cdr:y>
    </cdr:to>
    <cdr:sp macro="" textlink="">
      <cdr:nvSpPr>
        <cdr:cNvPr id="5" name="TextBox 4"/>
        <cdr:cNvSpPr txBox="1"/>
      </cdr:nvSpPr>
      <cdr:spPr>
        <a:xfrm xmlns:a="http://schemas.openxmlformats.org/drawingml/2006/main">
          <a:off x="4245168" y="13290362"/>
          <a:ext cx="3466185" cy="508469"/>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t>#</a:t>
          </a:r>
          <a:r>
            <a:rPr lang="en-US" sz="2400" b="0" baseline="0" dirty="0"/>
            <a:t> </a:t>
          </a:r>
          <a:r>
            <a:rPr lang="en-US" sz="2400" b="0" dirty="0"/>
            <a:t>Concepts missing</a:t>
          </a:r>
          <a:endParaRPr lang="en-US" sz="1100" b="0" dirty="0"/>
        </a:p>
      </cdr:txBody>
    </cdr:sp>
  </cdr:relSizeAnchor>
</c:userShapes>
</file>

<file path=ppt/drawings/drawing2.xml><?xml version="1.0" encoding="utf-8"?>
<c:userShapes xmlns:c="http://schemas.openxmlformats.org/drawingml/2006/chart">
  <cdr:relSizeAnchor xmlns:cdr="http://schemas.openxmlformats.org/drawingml/2006/chartDrawing">
    <cdr:from>
      <cdr:x>0.20325</cdr:x>
      <cdr:y>0.34618</cdr:y>
    </cdr:from>
    <cdr:to>
      <cdr:x>0.45449</cdr:x>
      <cdr:y>0.45165</cdr:y>
    </cdr:to>
    <cdr:sp macro="" textlink="">
      <cdr:nvSpPr>
        <cdr:cNvPr id="2" name="Right Arrow 1"/>
        <cdr:cNvSpPr/>
      </cdr:nvSpPr>
      <cdr:spPr>
        <a:xfrm xmlns:a="http://schemas.openxmlformats.org/drawingml/2006/main">
          <a:off x="3040694" y="3348490"/>
          <a:ext cx="3758799" cy="1020195"/>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a:solidFill>
                <a:schemeClr val="tx1"/>
              </a:solidFill>
            </a:rPr>
            <a:t>Collection </a:t>
          </a:r>
          <a:r>
            <a:rPr lang="en-US" sz="2400" baseline="0">
              <a:solidFill>
                <a:schemeClr val="tx1"/>
              </a:solidFill>
            </a:rPr>
            <a:t>Completeness</a:t>
          </a:r>
          <a:endParaRPr lang="en-US" sz="2400">
            <a:solidFill>
              <a:schemeClr val="tx1"/>
            </a:solidFill>
          </a:endParaRPr>
        </a:p>
      </cdr:txBody>
    </cdr:sp>
  </cdr:relSizeAnchor>
</c:userShape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11/28/16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11/28/16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11/28/16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11/28/16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11/28/16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png"/><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p:cNvSpPr txBox="1"/>
          <p:nvPr/>
        </p:nvSpPr>
        <p:spPr>
          <a:xfrm>
            <a:off x="1227085" y="17140614"/>
            <a:ext cx="14481515" cy="6370975"/>
          </a:xfrm>
          <a:prstGeom prst="rect">
            <a:avLst/>
          </a:prstGeom>
          <a:noFill/>
        </p:spPr>
        <p:txBody>
          <a:bodyPr wrap="square" rtlCol="0">
            <a:spAutoFit/>
          </a:bodyPr>
          <a:lstStyle/>
          <a:p>
            <a:r>
              <a:rPr lang="en-US" sz="4800" dirty="0" smtClean="0"/>
              <a:t>Premise</a:t>
            </a:r>
          </a:p>
          <a:p>
            <a:r>
              <a:rPr lang="en-US" sz="4000" dirty="0" smtClean="0"/>
              <a:t>The LTER Completeness Recommendation was created to facilitate creation of quality documentation in EML, so temporal samples of records the LTER EML collection should increase in concept completeness with each subsequent time period. In the theoretical model below, each month is every fourth time step in a model based on 50% of the collections records are improved by a concept each time step.</a:t>
            </a:r>
            <a:endParaRPr lang="en-US" sz="4000" dirty="0"/>
          </a:p>
          <a:p>
            <a:endParaRPr lang="en-US" sz="4000" dirty="0"/>
          </a:p>
          <a:p>
            <a:endParaRPr lang="en-US" sz="4000" dirty="0" smtClean="0"/>
          </a:p>
        </p:txBody>
      </p:sp>
      <p:sp>
        <p:nvSpPr>
          <p:cNvPr id="29" name="TextBox 28"/>
          <p:cNvSpPr txBox="1"/>
          <p:nvPr/>
        </p:nvSpPr>
        <p:spPr>
          <a:xfrm>
            <a:off x="4696691" y="1003968"/>
            <a:ext cx="41813018" cy="1569660"/>
          </a:xfrm>
          <a:prstGeom prst="rect">
            <a:avLst/>
          </a:prstGeom>
          <a:noFill/>
        </p:spPr>
        <p:txBody>
          <a:bodyPr wrap="square" rtlCol="0">
            <a:spAutoFit/>
          </a:bodyPr>
          <a:lstStyle/>
          <a:p>
            <a:pPr algn="ctr"/>
            <a:r>
              <a:rPr lang="en-US" sz="9600" dirty="0" smtClean="0"/>
              <a:t>Do Community Recommendations Improve Metadata Completeness</a:t>
            </a:r>
            <a:r>
              <a:rPr lang="en-US" sz="9600" dirty="0" smtClean="0"/>
              <a:t>?  (</a:t>
            </a:r>
            <a:r>
              <a:rPr lang="mr-IN" sz="9600" dirty="0" smtClean="0"/>
              <a:t>IN23C-1785</a:t>
            </a:r>
            <a:r>
              <a:rPr lang="en-US" sz="9600" dirty="0" smtClean="0"/>
              <a:t>)</a:t>
            </a:r>
            <a:endParaRPr lang="en-US" sz="9600" dirty="0"/>
          </a:p>
        </p:txBody>
      </p:sp>
      <p:sp>
        <p:nvSpPr>
          <p:cNvPr id="30" name="TextBox 29"/>
          <p:cNvSpPr txBox="1"/>
          <p:nvPr/>
        </p:nvSpPr>
        <p:spPr>
          <a:xfrm>
            <a:off x="9734557" y="3151226"/>
            <a:ext cx="31737286" cy="1323439"/>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r>
              <a:rPr lang="en-US" sz="4000" dirty="0" smtClean="0"/>
              <a:t>1. The </a:t>
            </a:r>
            <a:r>
              <a:rPr lang="en-US" sz="4000" dirty="0"/>
              <a:t>HDF </a:t>
            </a:r>
            <a:r>
              <a:rPr lang="en-US" sz="4000" dirty="0" smtClean="0"/>
              <a:t>Group, 2. </a:t>
            </a:r>
            <a:r>
              <a:rPr lang="en-US" sz="4000" dirty="0"/>
              <a:t>National Center for Ecological Analysis and </a:t>
            </a:r>
            <a:r>
              <a:rPr lang="en-US" sz="4000" dirty="0" smtClean="0"/>
              <a:t>Synthesis 3. United States Geological Society</a:t>
            </a:r>
            <a:endParaRPr lang="en-US" sz="4000" dirty="0"/>
          </a:p>
        </p:txBody>
      </p:sp>
      <p:pic>
        <p:nvPicPr>
          <p:cNvPr id="7" name="Picture 6" descr="logo_bluegreen_txt_mac.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9709" y="1003968"/>
            <a:ext cx="4327164" cy="2310951"/>
          </a:xfrm>
          <a:prstGeom prst="rect">
            <a:avLst/>
          </a:prstGeom>
        </p:spPr>
      </p:pic>
      <p:pic>
        <p:nvPicPr>
          <p:cNvPr id="32" name="Picture 31"/>
          <p:cNvPicPr>
            <a:picLocks noChangeAspect="1"/>
          </p:cNvPicPr>
          <p:nvPr/>
        </p:nvPicPr>
        <p:blipFill>
          <a:blip r:embed="rId4"/>
          <a:stretch>
            <a:fillRect/>
          </a:stretch>
        </p:blipFill>
        <p:spPr>
          <a:xfrm>
            <a:off x="961938" y="592488"/>
            <a:ext cx="2502309" cy="2722431"/>
          </a:xfrm>
          <a:prstGeom prst="rect">
            <a:avLst/>
          </a:prstGeom>
        </p:spPr>
      </p:pic>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t="30396" b="33041"/>
          <a:stretch/>
        </p:blipFill>
        <p:spPr>
          <a:xfrm>
            <a:off x="422264" y="31611094"/>
            <a:ext cx="3556000" cy="928688"/>
          </a:xfrm>
          <a:prstGeom prst="rect">
            <a:avLst/>
          </a:prstGeom>
        </p:spPr>
      </p:pic>
      <p:sp>
        <p:nvSpPr>
          <p:cNvPr id="16" name="TextBox 15"/>
          <p:cNvSpPr txBox="1"/>
          <p:nvPr/>
        </p:nvSpPr>
        <p:spPr>
          <a:xfrm>
            <a:off x="17318736" y="5452789"/>
            <a:ext cx="16568928" cy="7602081"/>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4000" dirty="0" smtClean="0"/>
              <a:t>Utilized </a:t>
            </a:r>
            <a:r>
              <a:rPr lang="en-US" sz="4000" dirty="0" smtClean="0"/>
              <a:t>a </a:t>
            </a:r>
            <a:r>
              <a:rPr lang="en-US" sz="4000" dirty="0" smtClean="0"/>
              <a:t>python sampling </a:t>
            </a:r>
            <a:r>
              <a:rPr lang="en-US" sz="4000" dirty="0"/>
              <a:t>tool that leveraged </a:t>
            </a:r>
            <a:r>
              <a:rPr lang="en-US" sz="4000" dirty="0" err="1"/>
              <a:t>DataONE’s</a:t>
            </a:r>
            <a:r>
              <a:rPr lang="en-US" sz="4000" dirty="0"/>
              <a:t> SOLR </a:t>
            </a:r>
            <a:r>
              <a:rPr lang="en-US" sz="4000" dirty="0" smtClean="0"/>
              <a:t>index </a:t>
            </a:r>
            <a:r>
              <a:rPr lang="en-US" sz="4000" dirty="0" smtClean="0"/>
              <a:t>to identify and </a:t>
            </a:r>
            <a:r>
              <a:rPr lang="en-US" sz="4000" dirty="0"/>
              <a:t>create </a:t>
            </a:r>
            <a:r>
              <a:rPr lang="en-US" sz="4000" dirty="0" smtClean="0"/>
              <a:t>XML collections of 250 LTER </a:t>
            </a:r>
            <a:r>
              <a:rPr lang="en-US" sz="4000" dirty="0"/>
              <a:t>metadata records </a:t>
            </a:r>
            <a:r>
              <a:rPr lang="en-US" sz="4000" dirty="0" smtClean="0"/>
              <a:t>for </a:t>
            </a:r>
            <a:r>
              <a:rPr lang="en-US" sz="4000" dirty="0" smtClean="0"/>
              <a:t>each </a:t>
            </a:r>
            <a:r>
              <a:rPr lang="en-US" sz="4000" dirty="0"/>
              <a:t>year </a:t>
            </a:r>
            <a:r>
              <a:rPr lang="en-US" sz="4000" dirty="0" smtClean="0"/>
              <a:t>2005-2016 </a:t>
            </a:r>
            <a:r>
              <a:rPr lang="en-US" sz="4000" dirty="0" smtClean="0"/>
              <a:t>from</a:t>
            </a:r>
            <a:r>
              <a:rPr lang="en-US" sz="4000" dirty="0" smtClean="0"/>
              <a:t>.</a:t>
            </a:r>
            <a:endParaRPr lang="en-US" sz="4000" dirty="0" smtClean="0"/>
          </a:p>
          <a:p>
            <a:pPr marL="571500" indent="-571500">
              <a:buFont typeface="Arial" charset="0"/>
              <a:buChar char="•"/>
            </a:pPr>
            <a:r>
              <a:rPr lang="en-US" sz="4000" dirty="0" smtClean="0"/>
              <a:t>Used </a:t>
            </a:r>
            <a:r>
              <a:rPr lang="en-US" sz="4000" dirty="0" smtClean="0"/>
              <a:t>XSL rubrics to determine conceptual content existence for each </a:t>
            </a:r>
            <a:r>
              <a:rPr lang="en-US" sz="4000" dirty="0" smtClean="0"/>
              <a:t>record.</a:t>
            </a:r>
          </a:p>
          <a:p>
            <a:pPr marL="571500" indent="-571500">
              <a:buFont typeface="Arial" charset="0"/>
              <a:buChar char="•"/>
            </a:pPr>
            <a:r>
              <a:rPr lang="en-US" sz="4000" dirty="0" smtClean="0"/>
              <a:t>Analyzed </a:t>
            </a:r>
            <a:r>
              <a:rPr lang="en-US" sz="4000" dirty="0" smtClean="0"/>
              <a:t>results for completeness of 25 concepts </a:t>
            </a:r>
            <a:r>
              <a:rPr lang="en-US" sz="4000" dirty="0" smtClean="0"/>
              <a:t>from LTER in </a:t>
            </a:r>
            <a:r>
              <a:rPr lang="en-US" sz="4000" dirty="0" smtClean="0"/>
              <a:t>the Recommendations Analysis Dashboard</a:t>
            </a:r>
            <a:r>
              <a:rPr lang="en-US" sz="4000" baseline="-25000" dirty="0" smtClean="0"/>
              <a:t>1 </a:t>
            </a:r>
            <a:r>
              <a:rPr lang="en-US" sz="4000" dirty="0" smtClean="0"/>
              <a:t>for each years collection.  </a:t>
            </a:r>
            <a:endParaRPr lang="en-US" sz="4000" dirty="0" smtClean="0"/>
          </a:p>
          <a:p>
            <a:pPr marL="571500" indent="-571500">
              <a:buFont typeface="Arial" charset="0"/>
              <a:buChar char="•"/>
            </a:pPr>
            <a:r>
              <a:rPr lang="en-US" sz="4000" dirty="0" smtClean="0"/>
              <a:t>Compared </a:t>
            </a:r>
            <a:r>
              <a:rPr lang="en-US" sz="4000" dirty="0" smtClean="0"/>
              <a:t>analyses across time periods </a:t>
            </a:r>
            <a:r>
              <a:rPr lang="en-US" sz="4000" dirty="0" smtClean="0"/>
              <a:t>using collection </a:t>
            </a:r>
            <a:r>
              <a:rPr lang="en-US" sz="4000" dirty="0" smtClean="0"/>
              <a:t>evolution</a:t>
            </a:r>
            <a:r>
              <a:rPr lang="en-US" sz="4000" baseline="-25000" dirty="0" smtClean="0"/>
              <a:t>2</a:t>
            </a:r>
            <a:r>
              <a:rPr lang="en-US" sz="4000" dirty="0" smtClean="0"/>
              <a:t> analysis variations</a:t>
            </a:r>
            <a:r>
              <a:rPr lang="en-US" sz="4000" dirty="0" smtClean="0"/>
              <a:t>.</a:t>
            </a:r>
          </a:p>
          <a:p>
            <a:pPr marL="571500" indent="-571500">
              <a:buFont typeface="Arial" charset="0"/>
              <a:buChar char="•"/>
            </a:pPr>
            <a:r>
              <a:rPr lang="en-US" sz="4000" dirty="0" smtClean="0"/>
              <a:t>Compared level of homogeneity of each collection to completeness.</a:t>
            </a:r>
            <a:endParaRPr lang="en-US" sz="4000" dirty="0" smtClean="0"/>
          </a:p>
          <a:p>
            <a:endParaRPr lang="en-US" sz="4000" dirty="0" smtClean="0"/>
          </a:p>
          <a:p>
            <a:endParaRPr lang="en-US" sz="4000" dirty="0"/>
          </a:p>
        </p:txBody>
      </p:sp>
      <p:sp>
        <p:nvSpPr>
          <p:cNvPr id="18" name="TextBox 17"/>
          <p:cNvSpPr txBox="1"/>
          <p:nvPr/>
        </p:nvSpPr>
        <p:spPr>
          <a:xfrm>
            <a:off x="35221018" y="24178244"/>
            <a:ext cx="15447755" cy="5632311"/>
          </a:xfrm>
          <a:prstGeom prst="rect">
            <a:avLst/>
          </a:prstGeom>
          <a:noFill/>
        </p:spPr>
        <p:txBody>
          <a:bodyPr wrap="square" rtlCol="0">
            <a:spAutoFit/>
          </a:bodyPr>
          <a:lstStyle/>
          <a:p>
            <a:r>
              <a:rPr lang="en-US" sz="4800" dirty="0" smtClean="0"/>
              <a:t>Observations</a:t>
            </a:r>
          </a:p>
          <a:p>
            <a:pPr marL="571500" indent="-571500">
              <a:buFont typeface="Arial" charset="0"/>
              <a:buChar char="•"/>
            </a:pPr>
            <a:r>
              <a:rPr lang="en-US" sz="4000" dirty="0" smtClean="0"/>
              <a:t>No clear </a:t>
            </a:r>
            <a:r>
              <a:rPr lang="en-US" sz="4000" dirty="0" smtClean="0"/>
              <a:t>temporal</a:t>
            </a:r>
            <a:r>
              <a:rPr lang="en-US" sz="4000" dirty="0" smtClean="0"/>
              <a:t> </a:t>
            </a:r>
            <a:r>
              <a:rPr lang="en-US" sz="4000" dirty="0" smtClean="0"/>
              <a:t>progression towards completeness of </a:t>
            </a:r>
            <a:r>
              <a:rPr lang="en-US" sz="4000" dirty="0" smtClean="0"/>
              <a:t>a recommendation’s use </a:t>
            </a:r>
            <a:r>
              <a:rPr lang="en-US" sz="4000" dirty="0" smtClean="0"/>
              <a:t>case </a:t>
            </a:r>
            <a:r>
              <a:rPr lang="en-US" sz="4000" dirty="0" smtClean="0"/>
              <a:t>over entire time period. </a:t>
            </a:r>
            <a:endParaRPr lang="en-US" sz="4000" dirty="0" smtClean="0"/>
          </a:p>
          <a:p>
            <a:pPr marL="571500" indent="-571500">
              <a:buFont typeface="Arial" charset="0"/>
              <a:buChar char="•"/>
            </a:pPr>
            <a:r>
              <a:rPr lang="en-US" sz="4000" dirty="0" smtClean="0"/>
              <a:t>Clear adherence to dialect schema required </a:t>
            </a:r>
            <a:r>
              <a:rPr lang="en-US" sz="4000" dirty="0" smtClean="0"/>
              <a:t>concepts: Resource Title, Resource Identifier, Author / Originator, Resource Contact.</a:t>
            </a:r>
          </a:p>
          <a:p>
            <a:pPr marL="571500" indent="-571500">
              <a:buFont typeface="Arial" charset="0"/>
              <a:buChar char="•"/>
            </a:pPr>
            <a:r>
              <a:rPr lang="en-US" sz="4000" dirty="0" smtClean="0"/>
              <a:t>Varying degrees of adoption of the other concepts in the use case.</a:t>
            </a:r>
            <a:endParaRPr lang="en-US" sz="4000" dirty="0"/>
          </a:p>
          <a:p>
            <a:pPr marL="571500" indent="-571500">
              <a:buFont typeface="Arial" charset="0"/>
              <a:buChar char="•"/>
            </a:pPr>
            <a:r>
              <a:rPr lang="en-US" sz="4000" dirty="0" smtClean="0"/>
              <a:t>Collection heterogeneity has no clear effect on completeness.</a:t>
            </a:r>
            <a:endParaRPr lang="en-US" sz="4000" dirty="0" smtClean="0"/>
          </a:p>
          <a:p>
            <a:endParaRPr lang="en-US" sz="3600" dirty="0"/>
          </a:p>
          <a:p>
            <a:r>
              <a:rPr lang="en-US" sz="3600" dirty="0" smtClean="0"/>
              <a:t> </a:t>
            </a:r>
            <a:endParaRPr lang="en-US" sz="3600" dirty="0"/>
          </a:p>
        </p:txBody>
      </p:sp>
      <p:sp>
        <p:nvSpPr>
          <p:cNvPr id="19" name="TextBox 18"/>
          <p:cNvSpPr txBox="1"/>
          <p:nvPr/>
        </p:nvSpPr>
        <p:spPr>
          <a:xfrm>
            <a:off x="17318735" y="31492726"/>
            <a:ext cx="20199927" cy="1640129"/>
          </a:xfrm>
          <a:prstGeom prst="rect">
            <a:avLst/>
          </a:prstGeom>
          <a:noFill/>
        </p:spPr>
        <p:txBody>
          <a:bodyPr wrap="square" rtlCol="0">
            <a:spAutoFit/>
          </a:bodyPr>
          <a:lstStyle/>
          <a:p>
            <a:r>
              <a:rPr lang="en-US" sz="2800" dirty="0" smtClean="0"/>
              <a:t>1. See </a:t>
            </a:r>
            <a:r>
              <a:rPr lang="en-US" sz="2800" dirty="0"/>
              <a:t>bottom third 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31" name="TextBox 30"/>
          <p:cNvSpPr txBox="1"/>
          <p:nvPr/>
        </p:nvSpPr>
        <p:spPr>
          <a:xfrm>
            <a:off x="17318735" y="31937275"/>
            <a:ext cx="20199927" cy="1640129"/>
          </a:xfrm>
          <a:prstGeom prst="rect">
            <a:avLst/>
          </a:prstGeom>
          <a:noFill/>
        </p:spPr>
        <p:txBody>
          <a:bodyPr wrap="square" rtlCol="0">
            <a:spAutoFit/>
          </a:bodyPr>
          <a:lstStyle/>
          <a:p>
            <a:r>
              <a:rPr lang="en-US" sz="2800" dirty="0" smtClean="0"/>
              <a:t>2. See top right </a:t>
            </a:r>
            <a:r>
              <a:rPr lang="en-US" sz="2800" dirty="0"/>
              <a:t>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24" name="TextBox 23"/>
          <p:cNvSpPr txBox="1"/>
          <p:nvPr/>
        </p:nvSpPr>
        <p:spPr>
          <a:xfrm>
            <a:off x="1533402" y="5452789"/>
            <a:ext cx="14974290" cy="6370975"/>
          </a:xfrm>
          <a:prstGeom prst="rect">
            <a:avLst/>
          </a:prstGeom>
          <a:noFill/>
        </p:spPr>
        <p:txBody>
          <a:bodyPr wrap="square" rtlCol="0">
            <a:spAutoFit/>
          </a:bodyPr>
          <a:lstStyle/>
          <a:p>
            <a:r>
              <a:rPr lang="en-US" sz="4800" dirty="0" smtClean="0"/>
              <a:t>Background</a:t>
            </a:r>
          </a:p>
          <a:p>
            <a:r>
              <a:rPr lang="en-US" sz="4000" dirty="0" smtClean="0"/>
              <a:t>The Long </a:t>
            </a:r>
            <a:r>
              <a:rPr lang="en-US" sz="4000" dirty="0"/>
              <a:t>Range Ecological Network </a:t>
            </a:r>
            <a:r>
              <a:rPr lang="en-US" sz="4000" dirty="0" smtClean="0"/>
              <a:t>uses the Ecological Markup Language metadata dialect for documentation and created </a:t>
            </a:r>
            <a:r>
              <a:rPr lang="en-US" sz="4000" dirty="0"/>
              <a:t>their recommendation for </a:t>
            </a:r>
            <a:r>
              <a:rPr lang="en-US" sz="4000" dirty="0" smtClean="0"/>
              <a:t>use with EML. </a:t>
            </a:r>
            <a:endParaRPr lang="en-US" sz="4000" dirty="0"/>
          </a:p>
          <a:p>
            <a:r>
              <a:rPr lang="en-US" sz="4000" dirty="0" smtClean="0"/>
              <a:t>There are </a:t>
            </a:r>
            <a:r>
              <a:rPr lang="en-US" sz="4000" dirty="0"/>
              <a:t>five documentation use cases in the LTER recommendation: Identification, Discovery, Evaluation, Access, and </a:t>
            </a:r>
            <a:r>
              <a:rPr lang="en-US" sz="4000" dirty="0" smtClean="0"/>
              <a:t>Integration. As </a:t>
            </a:r>
            <a:r>
              <a:rPr lang="en-US" sz="4000" dirty="0"/>
              <a:t>shown below, the </a:t>
            </a:r>
            <a:r>
              <a:rPr lang="en-US" sz="4000" dirty="0" smtClean="0"/>
              <a:t>dialect and recommendation have no missing concept gap. </a:t>
            </a:r>
          </a:p>
          <a:p>
            <a:endParaRPr lang="en-US" sz="4000" dirty="0"/>
          </a:p>
          <a:p>
            <a:endParaRPr lang="en-US" sz="4000" dirty="0"/>
          </a:p>
          <a:p>
            <a:endParaRPr lang="en-US" sz="4000" dirty="0" smtClean="0"/>
          </a:p>
        </p:txBody>
      </p:sp>
      <p:graphicFrame>
        <p:nvGraphicFramePr>
          <p:cNvPr id="40" name="Chart 39"/>
          <p:cNvGraphicFramePr>
            <a:graphicFrameLocks/>
          </p:cNvGraphicFramePr>
          <p:nvPr>
            <p:extLst>
              <p:ext uri="{D42A27DB-BD31-4B8C-83A1-F6EECF244321}">
                <p14:modId xmlns:p14="http://schemas.microsoft.com/office/powerpoint/2010/main" val="1990980045"/>
              </p:ext>
            </p:extLst>
          </p:nvPr>
        </p:nvGraphicFramePr>
        <p:xfrm>
          <a:off x="961938" y="10269530"/>
          <a:ext cx="15545754" cy="6733318"/>
        </p:xfrm>
        <a:graphic>
          <a:graphicData uri="http://schemas.openxmlformats.org/drawingml/2006/chart">
            <c:chart xmlns:c="http://schemas.openxmlformats.org/drawingml/2006/chart" xmlns:r="http://schemas.openxmlformats.org/officeDocument/2006/relationships" r:id="rId6"/>
          </a:graphicData>
        </a:graphic>
      </p:graphicFrame>
      <p:sp>
        <p:nvSpPr>
          <p:cNvPr id="36" name="TextBox 35"/>
          <p:cNvSpPr txBox="1"/>
          <p:nvPr/>
        </p:nvSpPr>
        <p:spPr>
          <a:xfrm>
            <a:off x="46031459" y="32017506"/>
            <a:ext cx="4637314" cy="584775"/>
          </a:xfrm>
          <a:prstGeom prst="rect">
            <a:avLst/>
          </a:prstGeom>
          <a:noFill/>
        </p:spPr>
        <p:txBody>
          <a:bodyPr wrap="square" rtlCol="0">
            <a:spAutoFit/>
          </a:bodyPr>
          <a:lstStyle/>
          <a:p>
            <a:r>
              <a:rPr lang="en-US" sz="3200" dirty="0" smtClean="0"/>
              <a:t>NSF-DIBBS Award 1443062</a:t>
            </a:r>
            <a:endParaRPr lang="en-US" sz="3200" dirty="0"/>
          </a:p>
        </p:txBody>
      </p:sp>
      <p:graphicFrame>
        <p:nvGraphicFramePr>
          <p:cNvPr id="42" name="Chart 41"/>
          <p:cNvGraphicFramePr>
            <a:graphicFrameLocks noGrp="1"/>
          </p:cNvGraphicFramePr>
          <p:nvPr>
            <p:extLst>
              <p:ext uri="{D42A27DB-BD31-4B8C-83A1-F6EECF244321}">
                <p14:modId xmlns:p14="http://schemas.microsoft.com/office/powerpoint/2010/main" val="735361588"/>
              </p:ext>
            </p:extLst>
          </p:nvPr>
        </p:nvGraphicFramePr>
        <p:xfrm>
          <a:off x="34611609" y="16826322"/>
          <a:ext cx="15339568" cy="7601388"/>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3" name="Chart 42"/>
          <p:cNvGraphicFramePr>
            <a:graphicFrameLocks noGrp="1"/>
          </p:cNvGraphicFramePr>
          <p:nvPr>
            <p:extLst>
              <p:ext uri="{D42A27DB-BD31-4B8C-83A1-F6EECF244321}">
                <p14:modId xmlns:p14="http://schemas.microsoft.com/office/powerpoint/2010/main" val="208058472"/>
              </p:ext>
            </p:extLst>
          </p:nvPr>
        </p:nvGraphicFramePr>
        <p:xfrm>
          <a:off x="34611609" y="13927611"/>
          <a:ext cx="15085569" cy="2864631"/>
        </p:xfrm>
        <a:graphic>
          <a:graphicData uri="http://schemas.openxmlformats.org/drawingml/2006/chart">
            <c:chart xmlns:c="http://schemas.openxmlformats.org/drawingml/2006/chart" xmlns:r="http://schemas.openxmlformats.org/officeDocument/2006/relationships" r:id="rId8"/>
          </a:graphicData>
        </a:graphic>
      </p:graphicFrame>
      <p:sp>
        <p:nvSpPr>
          <p:cNvPr id="46" name="TextBox 45"/>
          <p:cNvSpPr txBox="1"/>
          <p:nvPr/>
        </p:nvSpPr>
        <p:spPr>
          <a:xfrm>
            <a:off x="17231639" y="12120405"/>
            <a:ext cx="16568928" cy="3046988"/>
          </a:xfrm>
          <a:prstGeom prst="rect">
            <a:avLst/>
          </a:prstGeom>
          <a:noFill/>
        </p:spPr>
        <p:txBody>
          <a:bodyPr wrap="square" rtlCol="0">
            <a:spAutoFit/>
          </a:bodyPr>
          <a:lstStyle/>
          <a:p>
            <a:r>
              <a:rPr lang="en-US" sz="4800" dirty="0" smtClean="0"/>
              <a:t>Results</a:t>
            </a:r>
          </a:p>
          <a:p>
            <a:endParaRPr lang="en-US" sz="2400" dirty="0" smtClean="0"/>
          </a:p>
          <a:p>
            <a:endParaRPr lang="en-US" sz="4000" dirty="0" smtClean="0"/>
          </a:p>
          <a:p>
            <a:endParaRPr lang="en-US" sz="4000" dirty="0"/>
          </a:p>
          <a:p>
            <a:endParaRPr lang="en-US" sz="4000" dirty="0" smtClean="0"/>
          </a:p>
        </p:txBody>
      </p:sp>
      <p:graphicFrame>
        <p:nvGraphicFramePr>
          <p:cNvPr id="52" name="Chart 51"/>
          <p:cNvGraphicFramePr>
            <a:graphicFrameLocks noGrp="1"/>
          </p:cNvGraphicFramePr>
          <p:nvPr>
            <p:extLst>
              <p:ext uri="{D42A27DB-BD31-4B8C-83A1-F6EECF244321}">
                <p14:modId xmlns:p14="http://schemas.microsoft.com/office/powerpoint/2010/main" val="2055597990"/>
              </p:ext>
            </p:extLst>
          </p:nvPr>
        </p:nvGraphicFramePr>
        <p:xfrm>
          <a:off x="34611610" y="5497098"/>
          <a:ext cx="15424360" cy="8790774"/>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53" name="Chart 52"/>
          <p:cNvGraphicFramePr>
            <a:graphicFrameLocks noGrp="1"/>
          </p:cNvGraphicFramePr>
          <p:nvPr>
            <p:extLst>
              <p:ext uri="{D42A27DB-BD31-4B8C-83A1-F6EECF244321}">
                <p14:modId xmlns:p14="http://schemas.microsoft.com/office/powerpoint/2010/main" val="1811227452"/>
              </p:ext>
            </p:extLst>
          </p:nvPr>
        </p:nvGraphicFramePr>
        <p:xfrm>
          <a:off x="17318735" y="12512096"/>
          <a:ext cx="16568928" cy="18536081"/>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749507761"/>
              </p:ext>
            </p:extLst>
          </p:nvPr>
        </p:nvGraphicFramePr>
        <p:xfrm>
          <a:off x="937570" y="21998876"/>
          <a:ext cx="14960713" cy="9672620"/>
        </p:xfrm>
        <a:graphic>
          <a:graphicData uri="http://schemas.openxmlformats.org/drawingml/2006/chart">
            <c:chart xmlns:c="http://schemas.openxmlformats.org/drawingml/2006/chart" xmlns:r="http://schemas.openxmlformats.org/officeDocument/2006/relationships" r:id="rId11"/>
          </a:graphicData>
        </a:graphic>
      </p:graphicFrame>
      <p:sp>
        <p:nvSpPr>
          <p:cNvPr id="55" name="TextBox 54"/>
          <p:cNvSpPr txBox="1"/>
          <p:nvPr/>
        </p:nvSpPr>
        <p:spPr>
          <a:xfrm>
            <a:off x="35221017" y="28701638"/>
            <a:ext cx="15447755" cy="4401205"/>
          </a:xfrm>
          <a:prstGeom prst="rect">
            <a:avLst/>
          </a:prstGeom>
          <a:noFill/>
        </p:spPr>
        <p:txBody>
          <a:bodyPr wrap="square" rtlCol="0">
            <a:spAutoFit/>
          </a:bodyPr>
          <a:lstStyle/>
          <a:p>
            <a:r>
              <a:rPr lang="en-US" sz="4800" dirty="0" smtClean="0"/>
              <a:t>Limitations</a:t>
            </a:r>
            <a:endParaRPr lang="en-US" sz="4800" dirty="0" smtClean="0"/>
          </a:p>
          <a:p>
            <a:pPr marL="571500" indent="-571500">
              <a:buFont typeface="Arial" charset="0"/>
              <a:buChar char="•"/>
            </a:pPr>
            <a:r>
              <a:rPr lang="en-US" sz="4000" dirty="0" smtClean="0"/>
              <a:t>Not a set of records through time.</a:t>
            </a:r>
          </a:p>
          <a:p>
            <a:pPr marL="571500" indent="-571500">
              <a:buFont typeface="Arial" charset="0"/>
              <a:buChar char="•"/>
            </a:pPr>
            <a:r>
              <a:rPr lang="en-US" sz="4000" dirty="0" smtClean="0"/>
              <a:t>Sampling proportion vs sampling size.</a:t>
            </a:r>
          </a:p>
          <a:p>
            <a:pPr marL="571500" indent="-571500">
              <a:buFont typeface="Arial" charset="0"/>
              <a:buChar char="•"/>
            </a:pPr>
            <a:r>
              <a:rPr lang="en-US" sz="4000" dirty="0" smtClean="0"/>
              <a:t>No </a:t>
            </a:r>
            <a:r>
              <a:rPr lang="en-US" sz="4000" smtClean="0"/>
              <a:t>ethnographic perspective.</a:t>
            </a:r>
            <a:endParaRPr lang="en-US" sz="4000" dirty="0" smtClean="0"/>
          </a:p>
          <a:p>
            <a:pPr marL="571500" indent="-571500">
              <a:buFont typeface="Arial" charset="0"/>
              <a:buChar char="•"/>
            </a:pPr>
            <a:endParaRPr lang="en-US" sz="4000" dirty="0" smtClean="0"/>
          </a:p>
          <a:p>
            <a:endParaRPr lang="en-US" sz="3600" dirty="0"/>
          </a:p>
          <a:p>
            <a:r>
              <a:rPr lang="en-US" sz="3600" dirty="0" smtClean="0"/>
              <a:t> </a:t>
            </a:r>
            <a:endParaRPr lang="en-US" sz="3600" dirty="0"/>
          </a:p>
        </p:txBody>
      </p:sp>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12603</TotalTime>
  <Words>444</Words>
  <Application>Microsoft Macintosh PowerPoint</Application>
  <PresentationFormat>Custom</PresentationFormat>
  <Paragraphs>58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310</cp:revision>
  <dcterms:created xsi:type="dcterms:W3CDTF">2015-11-23T22:19:17Z</dcterms:created>
  <dcterms:modified xsi:type="dcterms:W3CDTF">2016-11-30T00:55:44Z</dcterms:modified>
</cp:coreProperties>
</file>

<file path=docProps/thumbnail.jpeg>
</file>